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70" r:id="rId6"/>
    <p:sldId id="261" r:id="rId7"/>
    <p:sldId id="262" r:id="rId8"/>
    <p:sldId id="263" r:id="rId9"/>
    <p:sldId id="264" r:id="rId10"/>
    <p:sldId id="265" r:id="rId11"/>
    <p:sldId id="271" r:id="rId12"/>
    <p:sldId id="273" r:id="rId13"/>
    <p:sldId id="272" r:id="rId14"/>
    <p:sldId id="268" r:id="rId15"/>
    <p:sldId id="269" r:id="rId16"/>
  </p:sldIdLst>
  <p:sldSz cx="12192000" cy="6858000"/>
  <p:notesSz cx="6858000" cy="9144000"/>
  <p:embeddedFontLst>
    <p:embeddedFont>
      <p:font typeface="Roboto" panose="020B0604020202020204" charset="0"/>
      <p:regular r:id="rId18"/>
      <p:bold r:id="rId19"/>
      <p:italic r:id="rId20"/>
      <p:boldItalic r:id="rId21"/>
    </p:embeddedFont>
    <p:embeddedFont>
      <p:font typeface="Trebuchet MS" panose="020B0603020202020204" pitchFamily="34" charset="0"/>
      <p:regular r:id="rId22"/>
      <p:bold r:id="rId23"/>
      <p:italic r:id="rId24"/>
      <p:boldItalic r:id="rId25"/>
    </p:embeddedFont>
    <p:embeddedFont>
      <p:font typeface="Open Sans Light" panose="020B0604020202020204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6"/>
  </p:normalViewPr>
  <p:slideViewPr>
    <p:cSldViewPr snapToGrid="0">
      <p:cViewPr varScale="1">
        <p:scale>
          <a:sx n="156" d="100"/>
          <a:sy n="156" d="100"/>
        </p:scale>
        <p:origin x="268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740534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53862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5382d417ed_0_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5382d417ed_0_9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25382d417ed_0_9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5811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5382d417ed_0_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5382d417ed_0_9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25382d417ed_0_9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2195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5382d417ed_0_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5382d417ed_0_9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25382d417ed_0_9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8922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5382d417ed_0_9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5382d417ed_0_9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25382d417ed_0_9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01740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5382d417ed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5382d417ed_0_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5382d417ed_0_2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44693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2977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5382d417ed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5382d417ed_0_2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g25382d417ed_0_2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2480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5382d417ed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5382d417ed_0_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g25382d417ed_0_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02316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5382d417ed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5382d417ed_0_2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g25382d417ed_0_24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3087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5382d417ed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5382d417ed_0_2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g25382d417ed_0_2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67862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5382d417ed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5382d417ed_0_2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g25382d417ed_0_27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64472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5382d417ed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5382d417ed_0_2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g25382d417ed_0_29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35322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382d417ed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5382d417ed_0_30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25382d417ed_0_30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444145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382d417ed_0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382d417ed_0_3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25382d417ed_0_3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415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  <a:defRPr sz="2400">
                <a:solidFill>
                  <a:schemeClr val="dk2"/>
                </a:solidFill>
              </a:defRPr>
            </a:lvl1pPr>
            <a:lvl2pPr marL="914400" lvl="1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2pPr>
            <a:lvl3pPr marL="1371600" lvl="2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3pPr>
            <a:lvl4pPr marL="1828800" lvl="3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4pPr>
            <a:lvl5pPr marL="2286000" lvl="4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5pPr>
            <a:lvl6pPr marL="2743200" lvl="5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6pPr>
            <a:lvl7pPr marL="3200400" lvl="6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●"/>
              <a:defRPr sz="1900">
                <a:solidFill>
                  <a:schemeClr val="dk2"/>
                </a:solidFill>
              </a:defRPr>
            </a:lvl7pPr>
            <a:lvl8pPr marL="3657600" lvl="7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○"/>
              <a:defRPr sz="1900">
                <a:solidFill>
                  <a:schemeClr val="dk2"/>
                </a:solidFill>
              </a:defRPr>
            </a:lvl8pPr>
            <a:lvl9pPr marL="4114800" lvl="8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■"/>
              <a:defRPr sz="1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/>
        </p:nvSpPr>
        <p:spPr>
          <a:xfrm>
            <a:off x="2128025" y="1041555"/>
            <a:ext cx="7935900" cy="9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9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Государственное бюджетное профессиональное </a:t>
            </a:r>
            <a:endParaRPr sz="18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lnSpc>
                <a:spcPct val="129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образовательное учреждение города Москвы ​</a:t>
            </a:r>
            <a:endParaRPr dirty="0"/>
          </a:p>
          <a:p>
            <a:pPr marL="0" marR="0" lvl="0" indent="0" algn="ctr" rtl="0">
              <a:lnSpc>
                <a:spcPct val="129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«Колледж малого бизнеса № 4»</a:t>
            </a:r>
            <a:endParaRPr dirty="0"/>
          </a:p>
        </p:txBody>
      </p:sp>
      <p:sp>
        <p:nvSpPr>
          <p:cNvPr id="59" name="Google Shape;59;p13"/>
          <p:cNvSpPr txBox="1"/>
          <p:nvPr/>
        </p:nvSpPr>
        <p:spPr>
          <a:xfrm>
            <a:off x="5894316" y="3018891"/>
            <a:ext cx="112217" cy="679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2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800" b="0" i="0" u="none" strike="noStrike" cap="none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3559347" y="2173951"/>
            <a:ext cx="5073305" cy="978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93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Курсовая работа на тему:</a:t>
            </a:r>
            <a:br>
              <a:rPr lang="ru-RU" sz="20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sz="20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2128050" y="2620625"/>
            <a:ext cx="7935900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ru-RU" sz="2000" dirty="0">
                <a:latin typeface="Times New Roman"/>
                <a:ea typeface="Times New Roman"/>
                <a:cs typeface="Times New Roman"/>
                <a:sym typeface="Times New Roman"/>
              </a:rPr>
              <a:t>«Создание информационной системы для учета выданных книг в библиотеке»</a:t>
            </a:r>
            <a:endParaRPr sz="20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7000274" y="5083325"/>
            <a:ext cx="4778641" cy="614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11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Работу выполнила </a:t>
            </a:r>
            <a:r>
              <a:rPr lang="ru-RU" sz="1800" dirty="0">
                <a:latin typeface="Times New Roman"/>
                <a:ea typeface="Times New Roman"/>
                <a:cs typeface="Times New Roman"/>
                <a:sym typeface="Times New Roman"/>
              </a:rPr>
              <a:t>Павликова Варвара Павловна</a:t>
            </a:r>
            <a:endParaRPr dirty="0"/>
          </a:p>
          <a:p>
            <a:pPr marL="0" marR="0" lvl="0" indent="0" algn="r" rtl="0">
              <a:lnSpc>
                <a:spcPct val="1111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Студентка группы </a:t>
            </a:r>
            <a:r>
              <a:rPr lang="ru-RU" sz="1800" dirty="0">
                <a:latin typeface="Times New Roman"/>
                <a:ea typeface="Times New Roman"/>
                <a:cs typeface="Times New Roman"/>
                <a:sym typeface="Times New Roman"/>
              </a:rPr>
              <a:t>ИПС-21.22</a:t>
            </a:r>
            <a:endParaRPr sz="18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5273193" y="6404580"/>
            <a:ext cx="1645612" cy="310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23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Москва, 2024​</a:t>
            </a:r>
            <a:endParaRPr dirty="0"/>
          </a:p>
        </p:txBody>
      </p:sp>
      <p:pic>
        <p:nvPicPr>
          <p:cNvPr id="64" name="Google Shape;64;p13" descr="E:\УП.03\презентация\thumbnail_Outlook-1ji3zkw0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91722" y="5027"/>
            <a:ext cx="1808554" cy="11482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415625" y="164687"/>
            <a:ext cx="11360700" cy="129941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Готовая информационная система для учета выданных книг в библиотеке</a:t>
            </a:r>
            <a:endParaRPr b="1" dirty="0"/>
          </a:p>
        </p:txBody>
      </p:sp>
      <p:pic>
        <p:nvPicPr>
          <p:cNvPr id="2" name="Рисунок 1">
            <a:extLst>
              <a:ext uri="{FF2B5EF4-FFF2-40B4-BE49-F238E27FC236}">
                <a16:creationId xmlns="" xmlns:a16="http://schemas.microsoft.com/office/drawing/2014/main" id="{11FC074D-8821-514D-2CC9-8780D21D2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4714" y="1973299"/>
            <a:ext cx="9002522" cy="46217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CA97AB2E-484F-D2FF-47CF-1EB1D75124BC}"/>
              </a:ext>
            </a:extLst>
          </p:cNvPr>
          <p:cNvSpPr txBox="1"/>
          <p:nvPr/>
        </p:nvSpPr>
        <p:spPr>
          <a:xfrm>
            <a:off x="4774940" y="6449882"/>
            <a:ext cx="26420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Рисунок 7. Вид </a:t>
            </a:r>
            <a:r>
              <a:rPr lang="ru-RU" dirty="0"/>
              <a:t>главного окна</a:t>
            </a:r>
          </a:p>
          <a:p>
            <a:endParaRPr lang="ru-RU" dirty="0"/>
          </a:p>
        </p:txBody>
      </p:sp>
      <p:sp>
        <p:nvSpPr>
          <p:cNvPr id="5" name="Google Shape;71;p14"/>
          <p:cNvSpPr txBox="1">
            <a:spLocks/>
          </p:cNvSpPr>
          <p:nvPr/>
        </p:nvSpPr>
        <p:spPr>
          <a:xfrm>
            <a:off x="760977" y="1411237"/>
            <a:ext cx="10548966" cy="91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На рисунке 7 представлен вид главного окна ИС.</a:t>
            </a:r>
            <a:endParaRPr lang="ru-RU" sz="16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415625" y="164687"/>
            <a:ext cx="11360700" cy="129941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Готовая информационная система для учета выданных книг в библиотеке</a:t>
            </a:r>
            <a:endParaRPr b="1" dirty="0"/>
          </a:p>
        </p:txBody>
      </p:sp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2F043C38-D04D-FF6B-22D5-333C90CE3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119" y="1808490"/>
            <a:ext cx="9457710" cy="48554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88FC41F-150B-D483-D7D7-FF01A943B039}"/>
              </a:ext>
            </a:extLst>
          </p:cNvPr>
          <p:cNvSpPr txBox="1"/>
          <p:nvPr/>
        </p:nvSpPr>
        <p:spPr>
          <a:xfrm>
            <a:off x="4553725" y="6510042"/>
            <a:ext cx="30844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Рисунок 8. Добавление </a:t>
            </a:r>
            <a:r>
              <a:rPr lang="ru-RU" dirty="0"/>
              <a:t>книги в ИС</a:t>
            </a:r>
          </a:p>
        </p:txBody>
      </p:sp>
      <p:sp>
        <p:nvSpPr>
          <p:cNvPr id="5" name="Google Shape;71;p14"/>
          <p:cNvSpPr txBox="1">
            <a:spLocks/>
          </p:cNvSpPr>
          <p:nvPr/>
        </p:nvSpPr>
        <p:spPr>
          <a:xfrm>
            <a:off x="760977" y="1351163"/>
            <a:ext cx="10548966" cy="91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На рисунке 8 представлено окно для добавления книги в ИС.</a:t>
            </a:r>
            <a:endParaRPr lang="ru-RU" sz="16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88347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415625" y="164687"/>
            <a:ext cx="11360700" cy="129941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Готовая информационная система для учета выданных книг в библиотеке</a:t>
            </a:r>
            <a:endParaRPr b="1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88FC41F-150B-D483-D7D7-FF01A943B039}"/>
              </a:ext>
            </a:extLst>
          </p:cNvPr>
          <p:cNvSpPr txBox="1"/>
          <p:nvPr/>
        </p:nvSpPr>
        <p:spPr>
          <a:xfrm>
            <a:off x="4397432" y="6510042"/>
            <a:ext cx="33970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Рисунок 9. Добавление </a:t>
            </a:r>
            <a:r>
              <a:rPr lang="ru-RU" dirty="0"/>
              <a:t>читателя в ИС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="" xmlns:a16="http://schemas.microsoft.com/office/drawing/2014/main" id="{97497EC9-2251-6B31-B5CE-3137EE623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146" y="1814265"/>
            <a:ext cx="9457709" cy="4749242"/>
          </a:xfrm>
          <a:prstGeom prst="rect">
            <a:avLst/>
          </a:prstGeom>
        </p:spPr>
      </p:pic>
      <p:sp>
        <p:nvSpPr>
          <p:cNvPr id="6" name="Google Shape;71;p14"/>
          <p:cNvSpPr txBox="1">
            <a:spLocks/>
          </p:cNvSpPr>
          <p:nvPr/>
        </p:nvSpPr>
        <p:spPr>
          <a:xfrm>
            <a:off x="760977" y="1351163"/>
            <a:ext cx="10548966" cy="91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На рисунке 9 представлено окно для добавления читателя в ИС.</a:t>
            </a:r>
            <a:endParaRPr lang="ru-RU" sz="16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94555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415625" y="164687"/>
            <a:ext cx="11360700" cy="129941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Готовая информационная система для учета выданных книг в библиотеке</a:t>
            </a:r>
            <a:endParaRPr b="1" dirty="0"/>
          </a:p>
        </p:txBody>
      </p:sp>
      <p:pic>
        <p:nvPicPr>
          <p:cNvPr id="2" name="Рисунок 1">
            <a:extLst>
              <a:ext uri="{FF2B5EF4-FFF2-40B4-BE49-F238E27FC236}">
                <a16:creationId xmlns="" xmlns:a16="http://schemas.microsoft.com/office/drawing/2014/main" id="{6DA7A75F-DB58-EFA0-64EC-201827F3B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299" y="1860648"/>
            <a:ext cx="4072154" cy="468914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="" xmlns:a16="http://schemas.microsoft.com/office/drawing/2014/main" id="{207E70C2-6E97-697A-AE5C-50C7B43F3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7870" y="1796039"/>
            <a:ext cx="4072154" cy="46891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AC19F58-1835-839B-0EE1-A2273C75FAA4}"/>
              </a:ext>
            </a:extLst>
          </p:cNvPr>
          <p:cNvSpPr txBox="1"/>
          <p:nvPr/>
        </p:nvSpPr>
        <p:spPr>
          <a:xfrm>
            <a:off x="1905595" y="6485186"/>
            <a:ext cx="2743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Рисунок 10. Выдача </a:t>
            </a:r>
            <a:r>
              <a:rPr lang="ru-RU" dirty="0"/>
              <a:t>книги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B223B446-C41E-EE7F-395B-505E956CA388}"/>
              </a:ext>
            </a:extLst>
          </p:cNvPr>
          <p:cNvSpPr txBox="1"/>
          <p:nvPr/>
        </p:nvSpPr>
        <p:spPr>
          <a:xfrm>
            <a:off x="8146824" y="6485186"/>
            <a:ext cx="2743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Рисунок 11. Возврат </a:t>
            </a:r>
            <a:r>
              <a:rPr lang="ru-RU" dirty="0"/>
              <a:t>книги</a:t>
            </a:r>
          </a:p>
        </p:txBody>
      </p:sp>
      <p:sp>
        <p:nvSpPr>
          <p:cNvPr id="7" name="Google Shape;71;p14"/>
          <p:cNvSpPr txBox="1">
            <a:spLocks/>
          </p:cNvSpPr>
          <p:nvPr/>
        </p:nvSpPr>
        <p:spPr>
          <a:xfrm>
            <a:off x="760977" y="1351163"/>
            <a:ext cx="10548966" cy="91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На рисунках 10 и 11 представлены функции выдачи и возврата книги соответственно.</a:t>
            </a:r>
            <a:endParaRPr lang="ru-RU" sz="16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797958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>
            <a:spLocks noGrp="1"/>
          </p:cNvSpPr>
          <p:nvPr>
            <p:ph type="title"/>
          </p:nvPr>
        </p:nvSpPr>
        <p:spPr>
          <a:xfrm>
            <a:off x="3555842" y="913806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b="1" dirty="0"/>
              <a:t>Заключение</a:t>
            </a:r>
            <a:endParaRPr sz="5400" b="1" dirty="0"/>
          </a:p>
        </p:txBody>
      </p:sp>
      <p:sp>
        <p:nvSpPr>
          <p:cNvPr id="180" name="Google Shape;180;p25"/>
          <p:cNvSpPr txBox="1">
            <a:spLocks noGrp="1"/>
          </p:cNvSpPr>
          <p:nvPr>
            <p:ph type="body" idx="1"/>
          </p:nvPr>
        </p:nvSpPr>
        <p:spPr>
          <a:xfrm>
            <a:off x="415600" y="2579675"/>
            <a:ext cx="11360700" cy="239769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dk1"/>
                </a:solidFill>
              </a:rPr>
              <a:t>В ходе выполнения курсовой работы были осуществлены </a:t>
            </a:r>
            <a:r>
              <a:rPr lang="ru-RU" sz="2400" dirty="0" smtClean="0">
                <a:solidFill>
                  <a:schemeClr val="dk1"/>
                </a:solidFill>
              </a:rPr>
              <a:t>исследования </a:t>
            </a:r>
            <a:r>
              <a:rPr lang="ru-RU" sz="2400" dirty="0">
                <a:solidFill>
                  <a:schemeClr val="dk1"/>
                </a:solidFill>
              </a:rPr>
              <a:t>и разработка информационной системы для учета выданных книг в библиотеке с целью оптимизации и упрощения процесса управления библиотечным </a:t>
            </a:r>
            <a:r>
              <a:rPr lang="ru-RU" sz="2400" dirty="0" smtClean="0">
                <a:solidFill>
                  <a:schemeClr val="dk1"/>
                </a:solidFill>
              </a:rPr>
              <a:t>фондом, выполнены все задачи и достигнута цель. </a:t>
            </a:r>
            <a:endParaRPr lang="ru-RU"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dirty="0">
                <a:solidFill>
                  <a:schemeClr val="dk1"/>
                </a:solidFill>
              </a:rPr>
              <a:t>Результаты работы представляют собой готовую информационную систему.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>
            <a:spLocks noGrp="1"/>
          </p:cNvSpPr>
          <p:nvPr>
            <p:ph type="title"/>
          </p:nvPr>
        </p:nvSpPr>
        <p:spPr>
          <a:xfrm>
            <a:off x="838200" y="2766218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Trebuchet MS"/>
              <a:buNone/>
            </a:pPr>
            <a:r>
              <a:rPr lang="ru-RU" sz="6000" b="1" dirty="0"/>
              <a:t>Спасибо за внимание!</a:t>
            </a:r>
            <a:endParaRPr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415600" y="119322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97297"/>
              <a:buFont typeface="Trebuchet MS"/>
              <a:buNone/>
            </a:pPr>
            <a:r>
              <a:rPr lang="ru-RU" sz="4100" b="1" dirty="0">
                <a:latin typeface="+mj-lt"/>
                <a:ea typeface="Roboto"/>
                <a:cs typeface="Roboto"/>
                <a:sym typeface="Roboto"/>
              </a:rPr>
              <a:t>Цель курсовой работы:</a:t>
            </a:r>
            <a:endParaRPr sz="4100" b="1" dirty="0">
              <a:latin typeface="+mj-lt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409463" y="867164"/>
            <a:ext cx="11360700" cy="129916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457200" lvl="0" indent="-523240" algn="just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ru-RU" sz="20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Целью курсовой работы является создание информационной системы для учета выданных книг в библиотеке.</a:t>
            </a:r>
            <a:endParaRPr sz="20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="" xmlns:a16="http://schemas.microsoft.com/office/drawing/2014/main" id="{AC2C3DA0-1C11-EC50-D361-82FDCA792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0146" y="2740815"/>
            <a:ext cx="7451608" cy="3825538"/>
          </a:xfrm>
          <a:prstGeom prst="rect">
            <a:avLst/>
          </a:prstGeom>
        </p:spPr>
      </p:pic>
      <p:sp>
        <p:nvSpPr>
          <p:cNvPr id="6" name="Google Shape;71;p14"/>
          <p:cNvSpPr txBox="1">
            <a:spLocks/>
          </p:cNvSpPr>
          <p:nvPr/>
        </p:nvSpPr>
        <p:spPr>
          <a:xfrm>
            <a:off x="930078" y="2221562"/>
            <a:ext cx="11360700" cy="1299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just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На рисунке 1 представлен итоговый вариант десктоп-приложения для учета выданных книг в библиотеке.</a:t>
            </a:r>
            <a:endParaRPr lang="ru-RU" sz="16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71;p14"/>
          <p:cNvSpPr txBox="1">
            <a:spLocks/>
          </p:cNvSpPr>
          <p:nvPr/>
        </p:nvSpPr>
        <p:spPr>
          <a:xfrm>
            <a:off x="2893890" y="6355703"/>
            <a:ext cx="11360700" cy="1299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just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Рисунок 1. Информационная система для учета выданных книг в библиотеке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415600" y="38441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7142"/>
              <a:buFont typeface="Trebuchet MS"/>
              <a:buNone/>
            </a:pPr>
            <a:r>
              <a:rPr lang="ru-RU" b="1" dirty="0">
                <a:latin typeface="+mj-lt"/>
                <a:ea typeface="Roboto"/>
                <a:cs typeface="Roboto"/>
                <a:sym typeface="Roboto"/>
              </a:rPr>
              <a:t>Задачи курсовой работы:</a:t>
            </a:r>
            <a:endParaRPr sz="1400" b="1" dirty="0">
              <a:latin typeface="+mj-lt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415600" y="1151400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В соответствии с поставленной целью в работе были определены следующие задачи:</a:t>
            </a:r>
            <a:endParaRPr sz="22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>
              <a:spcBef>
                <a:spcPts val="1600"/>
              </a:spcBef>
              <a:buClr>
                <a:schemeClr val="dk1"/>
              </a:buClr>
              <a:buFont typeface="Roboto"/>
              <a:buChar char="●"/>
            </a:pPr>
            <a:r>
              <a:rPr lang="ru-RU" sz="2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Изучить предметную область библиотечного дела и процесса учета книг;</a:t>
            </a:r>
            <a:endParaRPr sz="22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ru-RU" sz="2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Изучить понятие «информационная система»;</a:t>
            </a:r>
          </a:p>
          <a:p>
            <a:pPr>
              <a:buClr>
                <a:schemeClr val="dk1"/>
              </a:buClr>
              <a:buFont typeface="Roboto"/>
              <a:buChar char="●"/>
            </a:pPr>
            <a:r>
              <a:rPr lang="ru-RU" sz="2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Произвести анализ требований пользователей и функциональных возможностей информационной системы;</a:t>
            </a:r>
            <a:endParaRPr sz="22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>
              <a:buClr>
                <a:schemeClr val="dk1"/>
              </a:buClr>
              <a:buFont typeface="Roboto"/>
              <a:buChar char="●"/>
            </a:pPr>
            <a:r>
              <a:rPr lang="ru-RU" sz="2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Выбрать подходящие технологии и программные решения для реализации системы (рассмотреть язык программирования </a:t>
            </a:r>
            <a:r>
              <a:rPr lang="en" sz="2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Python, </a:t>
            </a:r>
            <a:r>
              <a:rPr lang="ru-RU" sz="2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программу </a:t>
            </a:r>
            <a:r>
              <a:rPr lang="en" sz="2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Visual Studio Code </a:t>
            </a:r>
            <a:r>
              <a:rPr lang="ru-RU" sz="2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для разработки приложения, базы данных, для внедрения информационной системы);</a:t>
            </a:r>
            <a:endParaRPr sz="22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</a:pPr>
            <a:r>
              <a:rPr lang="ru-RU" sz="2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Разработать программу для создания информационной системы для учета выданных книг в библиотеке;</a:t>
            </a:r>
          </a:p>
          <a:p>
            <a:pPr>
              <a:buClr>
                <a:schemeClr val="dk1"/>
              </a:buClr>
              <a:buFont typeface="Roboto"/>
              <a:buChar char="●"/>
            </a:pPr>
            <a:r>
              <a:rPr lang="ru-RU" sz="2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 Протестировать разработанную систему. </a:t>
            </a:r>
            <a:endParaRPr sz="22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632169" y="29257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+mj-lt"/>
                <a:ea typeface="Roboto"/>
                <a:cs typeface="Roboto"/>
                <a:sym typeface="Roboto"/>
              </a:rPr>
              <a:t>Анализ требований для создания ИС</a:t>
            </a:r>
            <a:endParaRPr b="1" dirty="0"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415650" y="1284677"/>
            <a:ext cx="11360700" cy="4221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>
              <a:spcAft>
                <a:spcPts val="1600"/>
              </a:spcAft>
            </a:pPr>
            <a:r>
              <a:rPr lang="ru-RU" dirty="0">
                <a:solidFill>
                  <a:srgbClr val="000000"/>
                </a:solidFill>
                <a:latin typeface="+mn-lt"/>
              </a:rPr>
              <a:t>Д</a:t>
            </a:r>
            <a:r>
              <a:rPr lang="ru-RU" b="0" i="0" u="none" strike="noStrike" dirty="0">
                <a:solidFill>
                  <a:srgbClr val="000000"/>
                </a:solidFill>
                <a:effectLst/>
                <a:latin typeface="+mn-lt"/>
              </a:rPr>
              <a:t>ля создания информационной системы для учета выданных книг в библиотеке необходимо рассмотреть и проанализировать предметную область (в данном случае - библиотечного дела) для корректной работы ИС;</a:t>
            </a:r>
          </a:p>
          <a:p>
            <a:pPr marL="342900" indent="-342900">
              <a:spcAft>
                <a:spcPts val="1600"/>
              </a:spcAft>
            </a:pPr>
            <a:r>
              <a:rPr lang="ru-RU" b="0" i="0" u="none" strike="noStrike" dirty="0">
                <a:solidFill>
                  <a:srgbClr val="000000"/>
                </a:solidFill>
                <a:effectLst/>
                <a:latin typeface="+mn-lt"/>
              </a:rPr>
              <a:t>Определить перечень данных, которые необходимо хранить в электронной библиотеке для дальнейшего исправного и комфортного функционирования системы (Название книги, год издания, фамилия автора, ФИО читателя, номер читательского билета и т. д.)</a:t>
            </a:r>
            <a:r>
              <a:rPr lang="ru-RU" dirty="0">
                <a:solidFill>
                  <a:srgbClr val="000000"/>
                </a:solidFill>
                <a:latin typeface="+mn-lt"/>
              </a:rPr>
              <a:t>;</a:t>
            </a:r>
          </a:p>
          <a:p>
            <a:pPr marL="342900" indent="-342900">
              <a:spcAft>
                <a:spcPts val="1600"/>
              </a:spcAft>
            </a:pPr>
            <a:r>
              <a:rPr lang="ru-RU" b="0" i="0" u="none" strike="noStrike" dirty="0">
                <a:solidFill>
                  <a:srgbClr val="000000"/>
                </a:solidFill>
                <a:effectLst/>
                <a:latin typeface="+mn-lt"/>
              </a:rPr>
              <a:t>Сформулировать функциональные требования к системе (Добавление новых книг и пользователей, кнопка удаления, выдача и возврат книг, отображение данных)</a:t>
            </a:r>
            <a:endParaRPr sz="2400" dirty="0">
              <a:solidFill>
                <a:schemeClr val="dk1"/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415600" y="31240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7142"/>
              <a:buFont typeface="Trebuchet MS"/>
              <a:buNone/>
            </a:pPr>
            <a:r>
              <a:rPr lang="ru-RU" b="1" dirty="0">
                <a:latin typeface="+mj-lt"/>
                <a:ea typeface="Roboto"/>
                <a:cs typeface="Roboto"/>
                <a:sym typeface="Roboto"/>
              </a:rPr>
              <a:t>Технологии и инструменты:</a:t>
            </a:r>
            <a:endParaRPr sz="1400" b="1" dirty="0">
              <a:latin typeface="+mj-lt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501517" y="608687"/>
            <a:ext cx="11360700" cy="293231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Для создания данной информационной системы использовались такие технологии и инструменты, как:</a:t>
            </a:r>
            <a:endParaRPr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>
              <a:spcBef>
                <a:spcPts val="1600"/>
              </a:spcBef>
              <a:buClr>
                <a:schemeClr val="dk1"/>
              </a:buClr>
              <a:buFont typeface="Roboto"/>
              <a:buChar char="●"/>
            </a:pPr>
            <a:r>
              <a:rPr lang="ru-RU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Язык программирования </a:t>
            </a:r>
            <a:r>
              <a:rPr lang="en-US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Python</a:t>
            </a:r>
            <a:r>
              <a:rPr lang="ru-RU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;</a:t>
            </a:r>
            <a:endParaRPr lang="en-US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  <a:p>
            <a:pPr>
              <a:spcBef>
                <a:spcPts val="1600"/>
              </a:spcBef>
              <a:buClr>
                <a:schemeClr val="dk1"/>
              </a:buClr>
              <a:buFont typeface="Roboto"/>
              <a:buChar char="●"/>
            </a:pPr>
            <a:r>
              <a:rPr lang="ru-RU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База </a:t>
            </a:r>
            <a:r>
              <a:rPr lang="ru-RU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данных </a:t>
            </a:r>
            <a:r>
              <a:rPr lang="en-US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SQL </a:t>
            </a:r>
            <a:r>
              <a:rPr lang="en-US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(</a:t>
            </a:r>
            <a:r>
              <a:rPr lang="ru-RU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библиотека </a:t>
            </a:r>
            <a:r>
              <a:rPr lang="en-US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SQLite3</a:t>
            </a:r>
            <a:r>
              <a:rPr lang="ru-RU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);</a:t>
            </a:r>
          </a:p>
          <a:p>
            <a:pPr>
              <a:spcBef>
                <a:spcPts val="1600"/>
              </a:spcBef>
              <a:buClr>
                <a:schemeClr val="dk1"/>
              </a:buClr>
              <a:buFont typeface="Roboto"/>
              <a:buChar char="●"/>
            </a:pPr>
            <a:r>
              <a:rPr lang="ru-RU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Инструмент разработки </a:t>
            </a:r>
            <a:r>
              <a:rPr lang="en-US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Visual Studio</a:t>
            </a:r>
            <a:r>
              <a:rPr lang="ru-RU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 </a:t>
            </a:r>
            <a:r>
              <a:rPr lang="en-US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Code</a:t>
            </a:r>
            <a:r>
              <a:rPr lang="ru-RU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.</a:t>
            </a:r>
            <a:endParaRPr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  <p:pic>
        <p:nvPicPr>
          <p:cNvPr id="2050" name="Picture 2" descr="Visual Studio Code Logo PNG vector in SVG, PDF, AI, CDR format">
            <a:extLst>
              <a:ext uri="{FF2B5EF4-FFF2-40B4-BE49-F238E27FC236}">
                <a16:creationId xmlns="" xmlns:a16="http://schemas.microsoft.com/office/drawing/2014/main" id="{C773B384-8969-1EB0-C839-2C94C40585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462" b="94615" l="9931" r="89954">
                        <a14:foregroundMark x1="66051" y1="8615" x2="66051" y2="8615"/>
                        <a14:foregroundMark x1="65589" y1="89692" x2="65589" y2="89692"/>
                        <a14:foregroundMark x1="65704" y1="94615" x2="65704" y2="9461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0686" y="4118446"/>
            <a:ext cx="3345614" cy="2510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="" xmlns:a16="http://schemas.microsoft.com/office/drawing/2014/main" id="{59CA9E43-917E-419D-D0EC-DAAA48C294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460" y="4320109"/>
            <a:ext cx="2316413" cy="2537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="" xmlns:a16="http://schemas.microsoft.com/office/drawing/2014/main" id="{93ACD625-A957-BA7F-A38A-1B42ED985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9733" y="4334368"/>
            <a:ext cx="4584032" cy="2139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71;p14"/>
          <p:cNvSpPr txBox="1">
            <a:spLocks/>
          </p:cNvSpPr>
          <p:nvPr/>
        </p:nvSpPr>
        <p:spPr>
          <a:xfrm>
            <a:off x="586410" y="3562565"/>
            <a:ext cx="11360700" cy="649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just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На рисунках 2, 3 и 4 представлены логотипы </a:t>
            </a:r>
            <a:r>
              <a:rPr lang="en-US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Python, MySQL, Visual Studio Code </a:t>
            </a:r>
            <a:r>
              <a:rPr lang="ru-RU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соответственно.</a:t>
            </a:r>
            <a:endParaRPr lang="ru-RU" sz="16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  <p:sp>
        <p:nvSpPr>
          <p:cNvPr id="8" name="Google Shape;71;p14"/>
          <p:cNvSpPr txBox="1">
            <a:spLocks/>
          </p:cNvSpPr>
          <p:nvPr/>
        </p:nvSpPr>
        <p:spPr>
          <a:xfrm>
            <a:off x="1064460" y="6423209"/>
            <a:ext cx="2261117" cy="61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just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Рисунок </a:t>
            </a:r>
            <a:r>
              <a:rPr lang="ru-RU" sz="12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2. Логотип </a:t>
            </a:r>
            <a:r>
              <a:rPr lang="en-US" sz="1200" dirty="0">
                <a:solidFill>
                  <a:schemeClr val="dk1"/>
                </a:solidFill>
                <a:ea typeface="Roboto"/>
                <a:cs typeface="Roboto"/>
                <a:sym typeface="Roboto"/>
              </a:rPr>
              <a:t>Python</a:t>
            </a:r>
            <a:r>
              <a:rPr lang="ru-RU" sz="12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 </a:t>
            </a:r>
            <a:endParaRPr lang="ru-RU" sz="12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  <p:sp>
        <p:nvSpPr>
          <p:cNvPr id="9" name="Google Shape;71;p14"/>
          <p:cNvSpPr txBox="1">
            <a:spLocks/>
          </p:cNvSpPr>
          <p:nvPr/>
        </p:nvSpPr>
        <p:spPr>
          <a:xfrm>
            <a:off x="5520709" y="6423209"/>
            <a:ext cx="2261117" cy="61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just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Рисунок 3</a:t>
            </a:r>
            <a:r>
              <a:rPr lang="ru-RU" sz="12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. Логотип </a:t>
            </a:r>
            <a:r>
              <a:rPr lang="en-US" sz="1200" dirty="0">
                <a:solidFill>
                  <a:schemeClr val="dk1"/>
                </a:solidFill>
                <a:ea typeface="Roboto"/>
                <a:cs typeface="Roboto"/>
                <a:sym typeface="Roboto"/>
              </a:rPr>
              <a:t>MySQL</a:t>
            </a:r>
            <a:r>
              <a:rPr lang="ru-RU" sz="12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 </a:t>
            </a:r>
            <a:endParaRPr lang="ru-RU" sz="12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  <p:sp>
        <p:nvSpPr>
          <p:cNvPr id="11" name="Google Shape;71;p14"/>
          <p:cNvSpPr txBox="1">
            <a:spLocks/>
          </p:cNvSpPr>
          <p:nvPr/>
        </p:nvSpPr>
        <p:spPr>
          <a:xfrm>
            <a:off x="8674010" y="6423209"/>
            <a:ext cx="3179250" cy="61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just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Рисунок </a:t>
            </a:r>
            <a:r>
              <a:rPr lang="ru-RU" sz="12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4. Логотип </a:t>
            </a:r>
            <a:r>
              <a:rPr lang="en-US" sz="1200" dirty="0">
                <a:solidFill>
                  <a:schemeClr val="dk1"/>
                </a:solidFill>
                <a:ea typeface="Roboto"/>
                <a:cs typeface="Roboto"/>
                <a:sym typeface="Roboto"/>
              </a:rPr>
              <a:t>Visual Studio Code </a:t>
            </a:r>
            <a:r>
              <a:rPr lang="ru-RU" sz="12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 </a:t>
            </a:r>
            <a:endParaRPr lang="ru-RU" sz="12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690002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>
            <a:spLocks noGrp="1"/>
          </p:cNvSpPr>
          <p:nvPr>
            <p:ph type="title"/>
          </p:nvPr>
        </p:nvSpPr>
        <p:spPr>
          <a:xfrm>
            <a:off x="415600" y="184518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9729"/>
              <a:buFont typeface="Arial"/>
              <a:buNone/>
            </a:pPr>
            <a:r>
              <a:rPr lang="ru-RU" sz="4100" b="1" dirty="0"/>
              <a:t>Выбор программы для создания ИС</a:t>
            </a:r>
            <a:endParaRPr sz="41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9729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p18"/>
          <p:cNvSpPr txBox="1">
            <a:spLocks noGrp="1"/>
          </p:cNvSpPr>
          <p:nvPr>
            <p:ph type="body" idx="1"/>
          </p:nvPr>
        </p:nvSpPr>
        <p:spPr>
          <a:xfrm>
            <a:off x="415600" y="874539"/>
            <a:ext cx="11360700" cy="3011304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chemeClr val="dk1"/>
                </a:solidFill>
              </a:rPr>
              <a:t>Для создания </a:t>
            </a:r>
            <a:r>
              <a:rPr lang="ru-RU" dirty="0">
                <a:solidFill>
                  <a:schemeClr val="dk1"/>
                </a:solidFill>
              </a:rPr>
              <a:t>десктоп-приложения </a:t>
            </a:r>
            <a:r>
              <a:rPr lang="ru-RU" sz="2400" dirty="0">
                <a:solidFill>
                  <a:schemeClr val="dk1"/>
                </a:solidFill>
              </a:rPr>
              <a:t>была выбрана программа </a:t>
            </a:r>
            <a:r>
              <a:rPr lang="en-US" sz="2400" b="1" dirty="0">
                <a:solidFill>
                  <a:schemeClr val="dk1"/>
                </a:solidFill>
              </a:rPr>
              <a:t>Visual Studio Code</a:t>
            </a:r>
            <a:r>
              <a:rPr lang="ru-RU" sz="2400" b="1" dirty="0">
                <a:solidFill>
                  <a:schemeClr val="dk1"/>
                </a:solidFill>
              </a:rPr>
              <a:t> </a:t>
            </a:r>
            <a:r>
              <a:rPr lang="ru-RU" sz="2400" dirty="0">
                <a:solidFill>
                  <a:schemeClr val="dk1"/>
                </a:solidFill>
              </a:rPr>
              <a:t>поскольку она является достаточно универсальной</a:t>
            </a:r>
            <a:r>
              <a:rPr lang="en-US" sz="2400" dirty="0">
                <a:solidFill>
                  <a:schemeClr val="dk1"/>
                </a:solidFill>
              </a:rPr>
              <a:t> </a:t>
            </a:r>
            <a:r>
              <a:rPr lang="ru-RU" sz="2400" dirty="0">
                <a:solidFill>
                  <a:schemeClr val="dk1"/>
                </a:solidFill>
              </a:rPr>
              <a:t>и</a:t>
            </a:r>
            <a:r>
              <a:rPr lang="en-US" sz="2400" dirty="0">
                <a:solidFill>
                  <a:schemeClr val="dk1"/>
                </a:solidFill>
              </a:rPr>
              <a:t> </a:t>
            </a:r>
            <a:r>
              <a:rPr lang="ru-RU" sz="2400" dirty="0">
                <a:solidFill>
                  <a:schemeClr val="dk1"/>
                </a:solidFill>
              </a:rPr>
              <a:t>облада</a:t>
            </a:r>
            <a:r>
              <a:rPr lang="ru-RU" dirty="0">
                <a:solidFill>
                  <a:schemeClr val="dk1"/>
                </a:solidFill>
              </a:rPr>
              <a:t>ет</a:t>
            </a:r>
            <a:r>
              <a:rPr lang="ru-RU" sz="2400" dirty="0">
                <a:solidFill>
                  <a:schemeClr val="dk1"/>
                </a:solidFill>
              </a:rPr>
              <a:t> большим набором функций и инструментов. </a:t>
            </a:r>
            <a:endParaRPr sz="2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-RU" dirty="0">
                <a:solidFill>
                  <a:schemeClr val="dk1"/>
                </a:solidFill>
              </a:rPr>
              <a:t>И</a:t>
            </a:r>
            <a:r>
              <a:rPr lang="ru-RU" sz="2400" dirty="0">
                <a:solidFill>
                  <a:schemeClr val="dk1"/>
                </a:solidFill>
              </a:rPr>
              <a:t>спользование </a:t>
            </a:r>
            <a:r>
              <a:rPr lang="en" sz="2400" dirty="0">
                <a:solidFill>
                  <a:schemeClr val="dk1"/>
                </a:solidFill>
              </a:rPr>
              <a:t>Visual Studio Code </a:t>
            </a:r>
            <a:r>
              <a:rPr lang="ru-RU" sz="2400" dirty="0">
                <a:solidFill>
                  <a:schemeClr val="dk1"/>
                </a:solidFill>
              </a:rPr>
              <a:t>обеспечивает комфортное и продуктивное рабочее окружение, упрощая процесс написания кода и обеспечивая интеграцию с другими инструментами разработки.</a:t>
            </a:r>
          </a:p>
        </p:txBody>
      </p:sp>
      <p:pic>
        <p:nvPicPr>
          <p:cNvPr id="1026" name="Picture 2" descr="Visual Studio Code Logo PNG vector in SVG, PDF, AI, CDR format">
            <a:extLst>
              <a:ext uri="{FF2B5EF4-FFF2-40B4-BE49-F238E27FC236}">
                <a16:creationId xmlns="" xmlns:a16="http://schemas.microsoft.com/office/drawing/2014/main" id="{2E520E2E-8E7B-C450-0567-31B506DA3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462" b="90923" l="9931" r="89954">
                        <a14:foregroundMark x1="65935" y1="8462" x2="65935" y2="8462"/>
                        <a14:foregroundMark x1="66975" y1="90923" x2="66975" y2="9092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1571" y="4348927"/>
            <a:ext cx="3266530" cy="245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pen github repo in Visual studio code without cloning or downloading on  local - DEV Community">
            <a:extLst>
              <a:ext uri="{FF2B5EF4-FFF2-40B4-BE49-F238E27FC236}">
                <a16:creationId xmlns="" xmlns:a16="http://schemas.microsoft.com/office/drawing/2014/main" id="{B390A99C-1DED-DE11-FEBF-44AF470EFB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020" t="71849" r="21020"/>
          <a:stretch/>
        </p:blipFill>
        <p:spPr bwMode="auto">
          <a:xfrm>
            <a:off x="-108283" y="5021006"/>
            <a:ext cx="12192000" cy="1441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1;p14"/>
          <p:cNvSpPr txBox="1">
            <a:spLocks/>
          </p:cNvSpPr>
          <p:nvPr/>
        </p:nvSpPr>
        <p:spPr>
          <a:xfrm>
            <a:off x="415600" y="3840231"/>
            <a:ext cx="11360700" cy="6495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just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На рисунке 5 представлен логотип </a:t>
            </a:r>
            <a:r>
              <a:rPr lang="en-US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Visual Studio Code</a:t>
            </a:r>
            <a:r>
              <a:rPr lang="ru-RU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.</a:t>
            </a:r>
            <a:endParaRPr lang="ru-RU" sz="16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71;p14"/>
          <p:cNvSpPr txBox="1">
            <a:spLocks/>
          </p:cNvSpPr>
          <p:nvPr/>
        </p:nvSpPr>
        <p:spPr>
          <a:xfrm>
            <a:off x="5065505" y="6190269"/>
            <a:ext cx="3179250" cy="61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just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Рисунок 5</a:t>
            </a:r>
            <a:r>
              <a:rPr lang="ru-RU" sz="12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. Логотип </a:t>
            </a:r>
            <a:r>
              <a:rPr lang="en-US" sz="1200" dirty="0">
                <a:solidFill>
                  <a:schemeClr val="dk1"/>
                </a:solidFill>
                <a:ea typeface="Roboto"/>
                <a:cs typeface="Roboto"/>
                <a:sym typeface="Roboto"/>
              </a:rPr>
              <a:t>Visual Studio Code </a:t>
            </a:r>
            <a:r>
              <a:rPr lang="ru-RU" sz="12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 </a:t>
            </a:r>
            <a:endParaRPr lang="ru-RU" sz="12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>
            <a:spLocks noGrp="1"/>
          </p:cNvSpPr>
          <p:nvPr>
            <p:ph type="title"/>
          </p:nvPr>
        </p:nvSpPr>
        <p:spPr>
          <a:xfrm>
            <a:off x="415650" y="268514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+mj-lt"/>
              </a:rPr>
              <a:t>Проектирование системы</a:t>
            </a:r>
            <a:endParaRPr b="1" dirty="0">
              <a:latin typeface="+mj-lt"/>
            </a:endParaRPr>
          </a:p>
        </p:txBody>
      </p:sp>
      <p:sp>
        <p:nvSpPr>
          <p:cNvPr id="121" name="Google Shape;121;p19"/>
          <p:cNvSpPr txBox="1">
            <a:spLocks noGrp="1"/>
          </p:cNvSpPr>
          <p:nvPr>
            <p:ph type="body" idx="1"/>
          </p:nvPr>
        </p:nvSpPr>
        <p:spPr>
          <a:xfrm>
            <a:off x="415650" y="1078074"/>
            <a:ext cx="11688168" cy="286693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400" dirty="0">
                <a:solidFill>
                  <a:schemeClr val="dk1"/>
                </a:solidFill>
              </a:rPr>
              <a:t>Проектирование системы для учета выданных книг включает определение структуры базы данных для хранения информации о книгах и пользователях, разработку пользовательского интерфейса для взаимодействия с системой, а также реализацию функциональности по</a:t>
            </a:r>
            <a:r>
              <a:rPr lang="en-US" sz="2400" dirty="0">
                <a:solidFill>
                  <a:schemeClr val="dk1"/>
                </a:solidFill>
              </a:rPr>
              <a:t> </a:t>
            </a:r>
            <a:r>
              <a:rPr lang="ru-RU" sz="2400" dirty="0">
                <a:solidFill>
                  <a:schemeClr val="dk1"/>
                </a:solidFill>
              </a:rPr>
              <a:t>отслеживанию выдачи книг. Ключевые аспекты включают эффективность и удобство использования системы для библиотечных сотрудников.</a:t>
            </a:r>
            <a:endParaRPr sz="2400" dirty="0">
              <a:solidFill>
                <a:schemeClr val="dk1"/>
              </a:solidFill>
            </a:endParaRPr>
          </a:p>
        </p:txBody>
      </p:sp>
      <p:sp>
        <p:nvSpPr>
          <p:cNvPr id="2" name="Google Shape;121;p19">
            <a:extLst>
              <a:ext uri="{FF2B5EF4-FFF2-40B4-BE49-F238E27FC236}">
                <a16:creationId xmlns="" xmlns:a16="http://schemas.microsoft.com/office/drawing/2014/main" id="{D1A38D58-A55E-E9C2-8C3A-C021A8722E04}"/>
              </a:ext>
            </a:extLst>
          </p:cNvPr>
          <p:cNvSpPr txBox="1">
            <a:spLocks/>
          </p:cNvSpPr>
          <p:nvPr/>
        </p:nvSpPr>
        <p:spPr>
          <a:xfrm>
            <a:off x="415650" y="3722553"/>
            <a:ext cx="11688168" cy="28669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indent="-342900">
              <a:spcAft>
                <a:spcPts val="1600"/>
              </a:spcAft>
            </a:pPr>
            <a:r>
              <a:rPr lang="ru-RU" dirty="0">
                <a:solidFill>
                  <a:schemeClr val="dk1"/>
                </a:solidFill>
              </a:rPr>
              <a:t>Выбор технологий и инструментов;</a:t>
            </a:r>
          </a:p>
          <a:p>
            <a:pPr marL="342900" indent="-342900">
              <a:spcAft>
                <a:spcPts val="1600"/>
              </a:spcAft>
            </a:pPr>
            <a:r>
              <a:rPr lang="ru-RU" dirty="0">
                <a:solidFill>
                  <a:schemeClr val="dk1"/>
                </a:solidFill>
              </a:rPr>
              <a:t>Разработка архитектуры информационной системы (база данных и интерфейс </a:t>
            </a:r>
            <a:r>
              <a:rPr lang="ru-RU" dirty="0" err="1">
                <a:solidFill>
                  <a:schemeClr val="dk1"/>
                </a:solidFill>
              </a:rPr>
              <a:t>декстоп</a:t>
            </a:r>
            <a:r>
              <a:rPr lang="ru-RU" dirty="0">
                <a:solidFill>
                  <a:schemeClr val="dk1"/>
                </a:solidFill>
              </a:rPr>
              <a:t>-приложения);</a:t>
            </a:r>
          </a:p>
          <a:p>
            <a:pPr marL="342900" indent="-342900">
              <a:spcAft>
                <a:spcPts val="1600"/>
              </a:spcAft>
            </a:pPr>
            <a:r>
              <a:rPr lang="ru-RU" dirty="0">
                <a:solidFill>
                  <a:schemeClr val="dk1"/>
                </a:solidFill>
              </a:rPr>
              <a:t>Проектирование структуры базы данных;</a:t>
            </a:r>
          </a:p>
          <a:p>
            <a:pPr marL="342900" indent="-342900">
              <a:spcAft>
                <a:spcPts val="1600"/>
              </a:spcAft>
            </a:pPr>
            <a:r>
              <a:rPr lang="ru-RU" dirty="0">
                <a:solidFill>
                  <a:schemeClr val="dk1"/>
                </a:solidFill>
              </a:rPr>
              <a:t>Проектирование интерфейса десктоп-приложения.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title"/>
          </p:nvPr>
        </p:nvSpPr>
        <p:spPr>
          <a:xfrm>
            <a:off x="415650" y="248838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/>
              <a:t>Реализация информационной системы</a:t>
            </a:r>
            <a:endParaRPr b="1" dirty="0"/>
          </a:p>
        </p:txBody>
      </p:sp>
      <p:sp>
        <p:nvSpPr>
          <p:cNvPr id="129" name="Google Shape;129;p20"/>
          <p:cNvSpPr txBox="1">
            <a:spLocks noGrp="1"/>
          </p:cNvSpPr>
          <p:nvPr>
            <p:ph type="body" idx="1"/>
          </p:nvPr>
        </p:nvSpPr>
        <p:spPr>
          <a:xfrm>
            <a:off x="415650" y="1012338"/>
            <a:ext cx="7299900" cy="656062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200" dirty="0">
                <a:solidFill>
                  <a:schemeClr val="dk1"/>
                </a:solidFill>
              </a:rPr>
              <a:t>При создании ИС для учета выданных книг в библиотеке было реализовано:</a:t>
            </a:r>
          </a:p>
          <a:p>
            <a:pPr marL="342900" indent="-342900">
              <a:spcAft>
                <a:spcPts val="1600"/>
              </a:spcAft>
            </a:pPr>
            <a:r>
              <a:rPr lang="ru-RU" sz="2200" dirty="0">
                <a:solidFill>
                  <a:schemeClr val="dk1"/>
                </a:solidFill>
              </a:rPr>
              <a:t>Разработка базы данных (структура таблиц для хранения информации о книгах, читателях и выданных книг;</a:t>
            </a:r>
          </a:p>
          <a:p>
            <a:pPr marL="342900" indent="-342900">
              <a:spcAft>
                <a:spcPts val="1600"/>
              </a:spcAft>
            </a:pPr>
            <a:r>
              <a:rPr lang="ru-RU" sz="2200" dirty="0">
                <a:solidFill>
                  <a:schemeClr val="dk1"/>
                </a:solidFill>
              </a:rPr>
              <a:t>Создание окна для отображения и удобной работы с данными;</a:t>
            </a:r>
          </a:p>
          <a:p>
            <a:pPr marL="342900" indent="-342900">
              <a:spcAft>
                <a:spcPts val="1600"/>
              </a:spcAft>
            </a:pPr>
            <a:r>
              <a:rPr lang="ru-RU" sz="2200" dirty="0">
                <a:solidFill>
                  <a:schemeClr val="dk1"/>
                </a:solidFill>
              </a:rPr>
              <a:t>Написание программного обеспечения (реализация логики работы системы, включая функции по добавлению книг и читателей, удалению записей о книгах и читателях, а также учету выданных и сроках их выдачи и возврата).</a:t>
            </a:r>
            <a:endParaRPr sz="2200" dirty="0">
              <a:solidFill>
                <a:schemeClr val="dk1"/>
              </a:solidFill>
            </a:endParaRPr>
          </a:p>
        </p:txBody>
      </p:sp>
      <p:pic>
        <p:nvPicPr>
          <p:cNvPr id="2" name="Рисунок 1">
            <a:extLst>
              <a:ext uri="{FF2B5EF4-FFF2-40B4-BE49-F238E27FC236}">
                <a16:creationId xmlns="" xmlns:a16="http://schemas.microsoft.com/office/drawing/2014/main" id="{6AF49415-AAD6-A68D-A7BC-426E73FDA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247" y="1840832"/>
            <a:ext cx="3858439" cy="4386580"/>
          </a:xfrm>
          <a:prstGeom prst="rect">
            <a:avLst/>
          </a:prstGeom>
        </p:spPr>
      </p:pic>
      <p:sp>
        <p:nvSpPr>
          <p:cNvPr id="5" name="Google Shape;71;p14"/>
          <p:cNvSpPr txBox="1">
            <a:spLocks/>
          </p:cNvSpPr>
          <p:nvPr/>
        </p:nvSpPr>
        <p:spPr>
          <a:xfrm>
            <a:off x="7129381" y="1012338"/>
            <a:ext cx="4880170" cy="9146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На рисунке 6 представлена часть кода </a:t>
            </a:r>
            <a:r>
              <a:rPr lang="en-US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Python </a:t>
            </a:r>
            <a:r>
              <a:rPr lang="ru-RU" sz="16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для создания таблиц в базе данных.</a:t>
            </a:r>
            <a:endParaRPr lang="ru-RU" sz="16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  <p:sp>
        <p:nvSpPr>
          <p:cNvPr id="6" name="Google Shape;71;p14"/>
          <p:cNvSpPr txBox="1">
            <a:spLocks/>
          </p:cNvSpPr>
          <p:nvPr/>
        </p:nvSpPr>
        <p:spPr>
          <a:xfrm>
            <a:off x="8156325" y="6116626"/>
            <a:ext cx="3179250" cy="610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Char char="●"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●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○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9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Arial"/>
              <a:buChar char="■"/>
              <a:defRPr sz="1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just">
              <a:lnSpc>
                <a:spcPct val="160000"/>
              </a:lnSpc>
              <a:buClr>
                <a:schemeClr val="dk1"/>
              </a:buClr>
              <a:buNone/>
            </a:pPr>
            <a:r>
              <a:rPr lang="ru-RU" sz="1200" dirty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Рисунок </a:t>
            </a:r>
            <a:r>
              <a:rPr lang="ru-RU" sz="1200" dirty="0" smtClean="0">
                <a:solidFill>
                  <a:schemeClr val="dk1"/>
                </a:solidFill>
                <a:latin typeface="+mn-lt"/>
                <a:ea typeface="Roboto"/>
                <a:cs typeface="Roboto"/>
                <a:sym typeface="Roboto"/>
              </a:rPr>
              <a:t>6. Создание таблиц в БД</a:t>
            </a:r>
            <a:endParaRPr lang="ru-RU" sz="1200" dirty="0">
              <a:solidFill>
                <a:schemeClr val="dk1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>
            <a:spLocks noGrp="1"/>
          </p:cNvSpPr>
          <p:nvPr>
            <p:ph type="title"/>
          </p:nvPr>
        </p:nvSpPr>
        <p:spPr>
          <a:xfrm>
            <a:off x="415600" y="26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9729"/>
              <a:buFont typeface="Arial"/>
              <a:buNone/>
            </a:pPr>
            <a:r>
              <a:rPr lang="ru-RU" sz="4100" b="1" dirty="0"/>
              <a:t>Тестирование информационной системы </a:t>
            </a:r>
            <a:endParaRPr sz="41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21"/>
          <p:cNvSpPr txBox="1">
            <a:spLocks noGrp="1"/>
          </p:cNvSpPr>
          <p:nvPr>
            <p:ph type="body" idx="1"/>
          </p:nvPr>
        </p:nvSpPr>
        <p:spPr>
          <a:xfrm>
            <a:off x="415600" y="766167"/>
            <a:ext cx="11360700" cy="595948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dirty="0">
                <a:solidFill>
                  <a:schemeClr val="dk1"/>
                </a:solidFill>
              </a:rPr>
              <a:t>После создания информационной системы было выполнено тестирование программы, получен результат и исправлены ошибки.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2000" dirty="0">
                <a:solidFill>
                  <a:schemeClr val="dk1"/>
                </a:solidFill>
              </a:rPr>
              <a:t>Внимание было уделено следующим аспектам:</a:t>
            </a:r>
          </a:p>
          <a:p>
            <a:pPr marL="342900" indent="-342900">
              <a:spcAft>
                <a:spcPts val="1600"/>
              </a:spcAft>
            </a:pPr>
            <a:r>
              <a:rPr lang="ru-RU" sz="2000" u="sng" dirty="0">
                <a:solidFill>
                  <a:schemeClr val="dk1"/>
                </a:solidFill>
                <a:latin typeface="+mn-lt"/>
              </a:rPr>
              <a:t>Функциональное тестирование</a:t>
            </a:r>
            <a:r>
              <a:rPr lang="ru-RU" sz="2000" dirty="0">
                <a:solidFill>
                  <a:schemeClr val="dk1"/>
                </a:solidFill>
                <a:latin typeface="+mn-lt"/>
              </a:rPr>
              <a:t>: Проверка корректности работы основных функций системы, таких как добавление книг и читателей, выдача и возврат книг читателям, удаление информации о книгах и читателях, отображение данных.</a:t>
            </a:r>
          </a:p>
          <a:p>
            <a:pPr marL="342900" indent="-342900">
              <a:spcAft>
                <a:spcPts val="1600"/>
              </a:spcAft>
            </a:pPr>
            <a:r>
              <a:rPr lang="ru-RU" sz="2000" u="sng" dirty="0">
                <a:solidFill>
                  <a:schemeClr val="dk1"/>
                </a:solidFill>
                <a:latin typeface="+mn-lt"/>
              </a:rPr>
              <a:t>Интерфейсное тестирование</a:t>
            </a:r>
            <a:r>
              <a:rPr lang="ru-RU" sz="2000" dirty="0">
                <a:solidFill>
                  <a:schemeClr val="dk1"/>
                </a:solidFill>
                <a:latin typeface="+mn-lt"/>
              </a:rPr>
              <a:t>: Оценка удобства использования интерфейса системы.</a:t>
            </a:r>
          </a:p>
          <a:p>
            <a:pPr marL="342900" indent="-342900">
              <a:spcAft>
                <a:spcPts val="1600"/>
              </a:spcAft>
            </a:pPr>
            <a:r>
              <a:rPr lang="ru-RU" sz="2000" u="sng" dirty="0">
                <a:solidFill>
                  <a:schemeClr val="dk1"/>
                </a:solidFill>
                <a:latin typeface="+mn-lt"/>
              </a:rPr>
              <a:t>Производительное тестирование</a:t>
            </a:r>
            <a:r>
              <a:rPr lang="ru-RU" sz="2000" dirty="0">
                <a:solidFill>
                  <a:schemeClr val="dk1"/>
                </a:solidFill>
                <a:latin typeface="+mn-lt"/>
              </a:rPr>
              <a:t>: Оценка скорости работы системы и ее способности обрабатывать большие объемы данных без потери производительности.</a:t>
            </a:r>
          </a:p>
          <a:p>
            <a:pPr marL="342900" indent="-342900">
              <a:spcAft>
                <a:spcPts val="1600"/>
              </a:spcAft>
            </a:pPr>
            <a:r>
              <a:rPr lang="ru-RU" sz="2000" u="sng" dirty="0">
                <a:solidFill>
                  <a:schemeClr val="dk1"/>
                </a:solidFill>
                <a:latin typeface="+mn-lt"/>
              </a:rPr>
              <a:t>Тестирование сценариев использования</a:t>
            </a:r>
            <a:r>
              <a:rPr lang="ru-RU" sz="2000" dirty="0">
                <a:solidFill>
                  <a:schemeClr val="dk1"/>
                </a:solidFill>
                <a:latin typeface="+mn-lt"/>
              </a:rPr>
              <a:t>: </a:t>
            </a:r>
            <a:r>
              <a:rPr lang="ru-RU" sz="2000" dirty="0">
                <a:latin typeface="+mn-lt"/>
              </a:rPr>
              <a:t/>
            </a:r>
            <a:br>
              <a:rPr lang="ru-RU" sz="2000" dirty="0">
                <a:latin typeface="+mn-lt"/>
              </a:rPr>
            </a:br>
            <a:r>
              <a:rPr lang="ru-RU" sz="2000" b="0" i="0" u="none" strike="noStrike" dirty="0">
                <a:solidFill>
                  <a:srgbClr val="000000"/>
                </a:solidFill>
                <a:effectLst/>
                <a:latin typeface="+mn-lt"/>
              </a:rPr>
              <a:t>Проверка системы на соответствие реальным сценариям использования, например, процесс выдачи и возврата книг, регистрация нового пользователя и т.д.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ru-RU" sz="24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</TotalTime>
  <Words>841</Words>
  <Application>Microsoft Office PowerPoint</Application>
  <PresentationFormat>Широкоэкранный</PresentationFormat>
  <Paragraphs>89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Roboto</vt:lpstr>
      <vt:lpstr>Trebuchet MS</vt:lpstr>
      <vt:lpstr>Open Sans Light</vt:lpstr>
      <vt:lpstr>Calibri</vt:lpstr>
      <vt:lpstr>Arial</vt:lpstr>
      <vt:lpstr>Times New Roman</vt:lpstr>
      <vt:lpstr>Simple Light</vt:lpstr>
      <vt:lpstr>Презентация PowerPoint</vt:lpstr>
      <vt:lpstr>Цель курсовой работы: </vt:lpstr>
      <vt:lpstr>Задачи курсовой работы: </vt:lpstr>
      <vt:lpstr>Анализ требований для создания ИС</vt:lpstr>
      <vt:lpstr>Технологии и инструменты: </vt:lpstr>
      <vt:lpstr>Выбор программы для создания ИС  </vt:lpstr>
      <vt:lpstr>Проектирование системы</vt:lpstr>
      <vt:lpstr>Реализация информационной системы</vt:lpstr>
      <vt:lpstr>Тестирование информационной системы  </vt:lpstr>
      <vt:lpstr>Готовая информационная система для учета выданных книг в библиотеке</vt:lpstr>
      <vt:lpstr>Готовая информационная система для учета выданных книг в библиотеке</vt:lpstr>
      <vt:lpstr>Готовая информационная система для учета выданных книг в библиотеке</vt:lpstr>
      <vt:lpstr>Готовая информационная система для учета выданных книг в библиотеке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Никита</cp:lastModifiedBy>
  <cp:revision>8</cp:revision>
  <dcterms:modified xsi:type="dcterms:W3CDTF">2024-05-26T20:05:09Z</dcterms:modified>
</cp:coreProperties>
</file>